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314" r:id="rId4"/>
    <p:sldId id="293" r:id="rId5"/>
    <p:sldId id="315" r:id="rId6"/>
    <p:sldId id="294" r:id="rId7"/>
    <p:sldId id="295" r:id="rId8"/>
    <p:sldId id="316" r:id="rId9"/>
    <p:sldId id="296" r:id="rId10"/>
    <p:sldId id="297" r:id="rId11"/>
    <p:sldId id="317" r:id="rId12"/>
    <p:sldId id="318" r:id="rId13"/>
    <p:sldId id="298" r:id="rId14"/>
    <p:sldId id="319" r:id="rId15"/>
    <p:sldId id="320" r:id="rId16"/>
    <p:sldId id="321" r:id="rId17"/>
    <p:sldId id="299" r:id="rId18"/>
    <p:sldId id="300" r:id="rId19"/>
    <p:sldId id="322" r:id="rId20"/>
    <p:sldId id="323" r:id="rId21"/>
    <p:sldId id="324" r:id="rId22"/>
    <p:sldId id="302" r:id="rId23"/>
    <p:sldId id="303" r:id="rId24"/>
    <p:sldId id="325" r:id="rId25"/>
    <p:sldId id="304" r:id="rId26"/>
    <p:sldId id="307" r:id="rId27"/>
    <p:sldId id="308" r:id="rId28"/>
    <p:sldId id="326" r:id="rId29"/>
    <p:sldId id="309" r:id="rId30"/>
    <p:sldId id="327" r:id="rId31"/>
    <p:sldId id="328" r:id="rId32"/>
    <p:sldId id="329" r:id="rId33"/>
    <p:sldId id="330" r:id="rId34"/>
    <p:sldId id="310" r:id="rId35"/>
    <p:sldId id="331" r:id="rId36"/>
    <p:sldId id="313" r:id="rId3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ve.ics.uci.edu/ml/datasets/Breast+Cancer+Wisconsin+(Diagnostic)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4655F5-2A75-2EDA-5E32-21E955FD8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holdout method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9F8C3D-D9B5-C203-9C0F-C76B83CB66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Holdout Method:</a:t>
            </a:r>
            <a:r>
              <a:rPr lang="en-US" altLang="zh-TW" dirty="0"/>
              <a:t> Splits the dataset into </a:t>
            </a:r>
            <a:r>
              <a:rPr lang="en-US" altLang="zh-TW" b="1" dirty="0"/>
              <a:t>training</a:t>
            </a:r>
            <a:r>
              <a:rPr lang="en-US" altLang="zh-TW" dirty="0"/>
              <a:t> and </a:t>
            </a:r>
            <a:r>
              <a:rPr lang="en-US" altLang="zh-TW" b="1" dirty="0"/>
              <a:t>test sets</a:t>
            </a:r>
            <a:r>
              <a:rPr lang="en-US" altLang="zh-TW" dirty="0"/>
              <a:t> to estimate generalization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Model Selection:</a:t>
            </a:r>
            <a:r>
              <a:rPr lang="en-US" altLang="zh-TW" dirty="0"/>
              <a:t> Involves tuning </a:t>
            </a:r>
            <a:r>
              <a:rPr lang="en-US" altLang="zh-TW" b="1" dirty="0"/>
              <a:t>hyperparameters</a:t>
            </a:r>
            <a:r>
              <a:rPr lang="en-US" altLang="zh-TW" dirty="0"/>
              <a:t> to improve predictions on unseen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Overfitting Risk:</a:t>
            </a:r>
            <a:r>
              <a:rPr lang="en-US" altLang="zh-TW" dirty="0"/>
              <a:t> Reusing the same test dataset for model selection </a:t>
            </a:r>
            <a:r>
              <a:rPr lang="en-US" altLang="zh-TW" b="1" dirty="0"/>
              <a:t>introduces bias</a:t>
            </a:r>
            <a:r>
              <a:rPr lang="en-US" altLang="zh-TW" dirty="0"/>
              <a:t>, making it part of training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Improved Approach:</a:t>
            </a:r>
            <a:r>
              <a:rPr lang="en-US" altLang="zh-TW" dirty="0"/>
              <a:t> A three-part split (</a:t>
            </a:r>
            <a:r>
              <a:rPr lang="en-US" altLang="zh-TW" b="1" dirty="0"/>
              <a:t>training, validation, test</a:t>
            </a:r>
            <a:r>
              <a:rPr lang="en-US" altLang="zh-TW" dirty="0"/>
              <a:t>) helps obtain a </a:t>
            </a:r>
            <a:r>
              <a:rPr lang="en-US" altLang="zh-TW" b="1" dirty="0"/>
              <a:t>less biased performance estimate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2553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7BE3BAE-8318-BB36-151C-6F94EE1C7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09E6C6-AF86-BB1B-F801-D535F0E8C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Validation Dataset Use:</a:t>
            </a:r>
            <a:r>
              <a:rPr lang="en-US" altLang="zh-TW" dirty="0"/>
              <a:t> Evaluates models iteratively with </a:t>
            </a:r>
            <a:r>
              <a:rPr lang="en-US" altLang="zh-TW" b="1" dirty="0"/>
              <a:t>different hyperparameters</a:t>
            </a:r>
            <a:r>
              <a:rPr lang="en-US" altLang="zh-TW" dirty="0"/>
              <a:t> before final testing.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Holdout Method Limitation:</a:t>
            </a:r>
            <a:r>
              <a:rPr lang="en-US" altLang="zh-TW" dirty="0"/>
              <a:t> Performance estimates can be </a:t>
            </a:r>
            <a:r>
              <a:rPr lang="en-US" altLang="zh-TW" b="1" dirty="0"/>
              <a:t>sensitive to data partitioning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Next Step:</a:t>
            </a:r>
            <a:r>
              <a:rPr lang="en-US" altLang="zh-TW" dirty="0"/>
              <a:t> </a:t>
            </a:r>
            <a:r>
              <a:rPr lang="en-US" altLang="zh-TW" b="1" dirty="0"/>
              <a:t>K-Fold Cross-Validation</a:t>
            </a:r>
            <a:r>
              <a:rPr lang="en-US" altLang="zh-TW" dirty="0"/>
              <a:t> improves reliability by </a:t>
            </a:r>
            <a:r>
              <a:rPr lang="en-US" altLang="zh-TW" b="1" dirty="0"/>
              <a:t>repeating holdout multiple times</a:t>
            </a:r>
            <a:r>
              <a:rPr lang="en-US" altLang="zh-TW" dirty="0"/>
              <a:t> on different partitions.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7477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28AE9D9-006B-8369-AD1F-E3D8CEF29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7AEE287-739C-5BA4-70F9-31247C9AEA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8001" y="1825625"/>
            <a:ext cx="5255997" cy="4351338"/>
          </a:xfrm>
        </p:spPr>
      </p:pic>
    </p:spTree>
    <p:extLst>
      <p:ext uri="{BB962C8B-B14F-4D97-AF65-F5344CB8AC3E}">
        <p14:creationId xmlns:p14="http://schemas.microsoft.com/office/powerpoint/2010/main" val="3834910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16E3041-E336-8EFF-DB1F-69FE8C354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K-fold cross-validation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BBC27F9-974D-7C0E-E5DC-BA8594208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K-Fold Cross-Validation Overview:</a:t>
            </a:r>
            <a:r>
              <a:rPr lang="en-US" altLang="zh-TW" dirty="0"/>
              <a:t> The training dataset is randomly split into </a:t>
            </a:r>
            <a:r>
              <a:rPr lang="en-US" altLang="zh-TW" b="1" dirty="0"/>
              <a:t>k folds</a:t>
            </a:r>
            <a:r>
              <a:rPr lang="en-US" altLang="zh-TW" dirty="0"/>
              <a:t> without replacement.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&amp; Testing:</a:t>
            </a:r>
            <a:r>
              <a:rPr lang="en-US" altLang="zh-TW" dirty="0"/>
              <a:t> </a:t>
            </a:r>
            <a:r>
              <a:rPr lang="en-US" altLang="zh-TW" b="1" dirty="0"/>
              <a:t>k – 1 folds</a:t>
            </a:r>
            <a:r>
              <a:rPr lang="en-US" altLang="zh-TW" dirty="0"/>
              <a:t> are used for training, while </a:t>
            </a:r>
            <a:r>
              <a:rPr lang="en-US" altLang="zh-TW" b="1" dirty="0"/>
              <a:t>one fold</a:t>
            </a:r>
            <a:r>
              <a:rPr lang="en-US" altLang="zh-TW" dirty="0"/>
              <a:t> is reserved for performance evaluation.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Repetitive Process:</a:t>
            </a:r>
            <a:r>
              <a:rPr lang="en-US" altLang="zh-TW" dirty="0"/>
              <a:t> The procedure is repeated </a:t>
            </a:r>
            <a:r>
              <a:rPr lang="en-US" altLang="zh-TW" b="1" dirty="0"/>
              <a:t>k times</a:t>
            </a:r>
            <a:r>
              <a:rPr lang="en-US" altLang="zh-TW" dirty="0"/>
              <a:t>, yielding </a:t>
            </a:r>
            <a:r>
              <a:rPr lang="en-US" altLang="zh-TW" b="1" dirty="0"/>
              <a:t>k models and performance estimates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Performance Estimation:</a:t>
            </a:r>
            <a:r>
              <a:rPr lang="en-US" altLang="zh-TW" dirty="0"/>
              <a:t> The average performance across independent test folds provides a </a:t>
            </a:r>
            <a:r>
              <a:rPr lang="en-US" altLang="zh-TW" b="1" dirty="0"/>
              <a:t>more stable assessment</a:t>
            </a:r>
            <a:r>
              <a:rPr lang="en-US" altLang="zh-TW" dirty="0"/>
              <a:t> compared to the holdout method.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Hyperparameter Tuning:</a:t>
            </a:r>
            <a:r>
              <a:rPr lang="en-US" altLang="zh-TW" dirty="0"/>
              <a:t> k-fold cross-validation is used to </a:t>
            </a:r>
            <a:r>
              <a:rPr lang="en-US" altLang="zh-TW" b="1" dirty="0"/>
              <a:t>find optimal hyperparameter values</a:t>
            </a:r>
            <a:r>
              <a:rPr lang="en-US" altLang="zh-TW" dirty="0"/>
              <a:t> for better generalization performance.</a:t>
            </a:r>
          </a:p>
        </p:txBody>
      </p:sp>
    </p:spTree>
    <p:extLst>
      <p:ext uri="{BB962C8B-B14F-4D97-AF65-F5344CB8AC3E}">
        <p14:creationId xmlns:p14="http://schemas.microsoft.com/office/powerpoint/2010/main" val="1414790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B7A3EF-CE7A-A500-64A8-5654D6B7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FDFE910-275F-B963-4295-208C8EAE4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Final Model Training:</a:t>
            </a:r>
            <a:r>
              <a:rPr lang="en-US" altLang="zh-TW" dirty="0"/>
              <a:t> After tuning, the model is </a:t>
            </a:r>
            <a:r>
              <a:rPr lang="en-US" altLang="zh-TW" b="1" dirty="0"/>
              <a:t>retrained on the entire training dataset</a:t>
            </a:r>
            <a:r>
              <a:rPr lang="en-US" altLang="zh-TW" dirty="0"/>
              <a:t> for improved accuracy.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Disjoint Folds:</a:t>
            </a:r>
            <a:r>
              <a:rPr lang="en-US" altLang="zh-TW" dirty="0"/>
              <a:t> Ensures that each example is used exactly </a:t>
            </a:r>
            <a:r>
              <a:rPr lang="en-US" altLang="zh-TW" b="1" dirty="0"/>
              <a:t>once</a:t>
            </a:r>
            <a:r>
              <a:rPr lang="en-US" altLang="zh-TW" dirty="0"/>
              <a:t>, preventing overlap between test folds.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Standard Choice:</a:t>
            </a:r>
            <a:r>
              <a:rPr lang="en-US" altLang="zh-TW" dirty="0"/>
              <a:t> </a:t>
            </a:r>
            <a:r>
              <a:rPr lang="en-US" altLang="zh-TW" b="1" dirty="0"/>
              <a:t>k = 10</a:t>
            </a:r>
            <a:r>
              <a:rPr lang="en-US" altLang="zh-TW" dirty="0"/>
              <a:t> is widely used as it provides a </a:t>
            </a:r>
            <a:r>
              <a:rPr lang="en-US" altLang="zh-TW" b="1" dirty="0"/>
              <a:t>good balance between bias and variance</a:t>
            </a:r>
            <a:r>
              <a:rPr lang="en-US" altLang="zh-TW" dirty="0"/>
              <a:t> (supported by </a:t>
            </a:r>
            <a:r>
              <a:rPr lang="en-US" altLang="zh-TW" dirty="0" err="1"/>
              <a:t>Kohavi's</a:t>
            </a:r>
            <a:r>
              <a:rPr lang="en-US" altLang="zh-TW" dirty="0"/>
              <a:t> study).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Effect of k Value: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Increasing k uses </a:t>
            </a:r>
            <a:r>
              <a:rPr lang="en-US" altLang="zh-TW" b="1" dirty="0"/>
              <a:t>more training data per iteration</a:t>
            </a:r>
            <a:r>
              <a:rPr lang="en-US" altLang="zh-TW" dirty="0"/>
              <a:t>, reducing pessimistic bias.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Larger k </a:t>
            </a:r>
            <a:r>
              <a:rPr lang="en-US" altLang="zh-TW" b="1" dirty="0"/>
              <a:t>increases computational cost</a:t>
            </a:r>
            <a:r>
              <a:rPr lang="en-US" altLang="zh-TW" dirty="0"/>
              <a:t> and variance due to similar training folds.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For large datasets, smaller </a:t>
            </a:r>
            <a:r>
              <a:rPr lang="en-US" altLang="zh-TW" b="1" dirty="0"/>
              <a:t>k (e.g., 5)</a:t>
            </a:r>
            <a:r>
              <a:rPr lang="en-US" altLang="zh-TW" dirty="0"/>
              <a:t> can yield accurate results while reducing computation.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Stratified K-Fold Cross-Validation:</a:t>
            </a:r>
            <a:r>
              <a:rPr lang="en-US" altLang="zh-TW" dirty="0"/>
              <a:t> Preserves </a:t>
            </a:r>
            <a:r>
              <a:rPr lang="en-US" altLang="zh-TW" b="1" dirty="0"/>
              <a:t>class label proportions</a:t>
            </a:r>
            <a:r>
              <a:rPr lang="en-US" altLang="zh-TW" dirty="0"/>
              <a:t> across folds, improving bias and variance estimates.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98181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ACA4038-8726-EA1D-5DCD-FC2F1492B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00378CC-8111-17CB-AC80-B16A3BC25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3097" y="1825625"/>
            <a:ext cx="7345806" cy="4351338"/>
          </a:xfrm>
        </p:spPr>
      </p:pic>
    </p:spTree>
    <p:extLst>
      <p:ext uri="{BB962C8B-B14F-4D97-AF65-F5344CB8AC3E}">
        <p14:creationId xmlns:p14="http://schemas.microsoft.com/office/powerpoint/2010/main" val="2222235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359152E-D975-5345-C0FE-C643B2E9A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C333D2E-63AB-E8A5-0A04-C5E2F12B8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K_Fold.ipynb</a:t>
            </a:r>
            <a:endParaRPr lang="en-US" altLang="zh-TW" dirty="0"/>
          </a:p>
          <a:p>
            <a:r>
              <a:rPr lang="en-US" altLang="zh-TW" dirty="0"/>
              <a:t>k_fold.py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50046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55AE9E2-1315-7008-E1E0-F40D68971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Debugging algorithms with learning and validation curves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1765DCB-7D74-EABF-0EFF-09BED9DDE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Diagnostic Tools:</a:t>
            </a:r>
            <a:r>
              <a:rPr lang="en-US" altLang="zh-TW" dirty="0"/>
              <a:t> Learning curves and validation curves are useful for evaluating and improving a </a:t>
            </a:r>
            <a:r>
              <a:rPr lang="en-US" altLang="zh-TW" b="1" dirty="0"/>
              <a:t>learning algorithm’s performance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Learning Curves:</a:t>
            </a:r>
            <a:r>
              <a:rPr lang="en-US" altLang="zh-TW" dirty="0"/>
              <a:t> Help diagnose </a:t>
            </a:r>
            <a:r>
              <a:rPr lang="en-US" altLang="zh-TW" b="1" dirty="0"/>
              <a:t>overfitting (high variance)</a:t>
            </a:r>
            <a:r>
              <a:rPr lang="en-US" altLang="zh-TW" dirty="0"/>
              <a:t> and </a:t>
            </a:r>
            <a:r>
              <a:rPr lang="en-US" altLang="zh-TW" b="1" dirty="0"/>
              <a:t>underfitting (high bias)</a:t>
            </a:r>
            <a:r>
              <a:rPr lang="en-US" altLang="zh-TW" dirty="0"/>
              <a:t> by analyzing model performance as </a:t>
            </a:r>
            <a:r>
              <a:rPr lang="en-US" altLang="zh-TW" b="1" dirty="0"/>
              <a:t>training size increases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Validation Curves:</a:t>
            </a:r>
            <a:r>
              <a:rPr lang="en-US" altLang="zh-TW" dirty="0"/>
              <a:t> Examine model behavior across </a:t>
            </a:r>
            <a:r>
              <a:rPr lang="en-US" altLang="zh-TW" b="1" dirty="0"/>
              <a:t>different hyperparameter values</a:t>
            </a:r>
            <a:r>
              <a:rPr lang="en-US" altLang="zh-TW" dirty="0"/>
              <a:t>, identifying </a:t>
            </a:r>
            <a:r>
              <a:rPr lang="en-US" altLang="zh-TW" b="1" dirty="0"/>
              <a:t>optimal settings</a:t>
            </a:r>
            <a:r>
              <a:rPr lang="en-US" altLang="zh-TW" dirty="0"/>
              <a:t> to improve generalization.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Problem Identification:</a:t>
            </a:r>
            <a:r>
              <a:rPr lang="en-US" altLang="zh-TW" dirty="0"/>
              <a:t> These tools help pinpoint </a:t>
            </a:r>
            <a:r>
              <a:rPr lang="en-US" altLang="zh-TW" b="1" dirty="0"/>
              <a:t>bias-variance tradeoff issues</a:t>
            </a:r>
            <a:r>
              <a:rPr lang="en-US" altLang="zh-TW" dirty="0"/>
              <a:t>, guiding adjustments for </a:t>
            </a:r>
            <a:r>
              <a:rPr lang="en-US" altLang="zh-TW" b="1" dirty="0"/>
              <a:t>better predictive performance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35046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873BFB-E6B1-78D9-4F68-C37CA67C0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Diagnosing bias and variance problems with learning curves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67F0473-F49C-5A92-6F7F-4AE42D0EE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Overfitting Issue:</a:t>
            </a:r>
            <a:r>
              <a:rPr lang="en-US" altLang="zh-TW" dirty="0"/>
              <a:t> A </a:t>
            </a:r>
            <a:r>
              <a:rPr lang="en-US" altLang="zh-TW" b="1" dirty="0"/>
              <a:t>too complex model</a:t>
            </a:r>
            <a:r>
              <a:rPr lang="en-US" altLang="zh-TW" dirty="0"/>
              <a:t> (e.g., deep decision trees) overfits training data, leading to </a:t>
            </a:r>
            <a:r>
              <a:rPr lang="en-US" altLang="zh-TW" b="1" dirty="0"/>
              <a:t>poor generalization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Addressing Overfitting:</a:t>
            </a:r>
            <a:r>
              <a:rPr lang="en-US" altLang="zh-TW" dirty="0"/>
              <a:t> Collecting </a:t>
            </a:r>
            <a:r>
              <a:rPr lang="en-US" altLang="zh-TW" b="1" dirty="0"/>
              <a:t>more training examples</a:t>
            </a:r>
            <a:r>
              <a:rPr lang="en-US" altLang="zh-TW" dirty="0"/>
              <a:t> can help, but this is often </a:t>
            </a:r>
            <a:r>
              <a:rPr lang="en-US" altLang="zh-TW" b="1" dirty="0"/>
              <a:t>costly or impractical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Learning Curves Usage:</a:t>
            </a:r>
            <a:r>
              <a:rPr lang="en-US" altLang="zh-TW" dirty="0"/>
              <a:t> Plot </a:t>
            </a:r>
            <a:r>
              <a:rPr lang="en-US" altLang="zh-TW" b="1" dirty="0"/>
              <a:t>training and validation accuracy</a:t>
            </a:r>
            <a:r>
              <a:rPr lang="en-US" altLang="zh-TW" dirty="0"/>
              <a:t> against dataset size to diagnose </a:t>
            </a:r>
            <a:r>
              <a:rPr lang="en-US" altLang="zh-TW" b="1" dirty="0"/>
              <a:t>high variance or high bias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5889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2A724B6-99EA-3294-9760-2AFB74411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A1D66A8-7B7E-DE3A-28D5-87BA4ED6B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High Bias (Underfitting):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Both training and validation accuracy are low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Solutions: Increase </a:t>
            </a:r>
            <a:r>
              <a:rPr lang="en-US" altLang="zh-TW" b="1" dirty="0"/>
              <a:t>model parameters</a:t>
            </a:r>
            <a:r>
              <a:rPr lang="en-US" altLang="zh-TW" dirty="0"/>
              <a:t>, construct </a:t>
            </a:r>
            <a:r>
              <a:rPr lang="en-US" altLang="zh-TW" b="1" dirty="0"/>
              <a:t>additional features</a:t>
            </a:r>
            <a:r>
              <a:rPr lang="en-US" altLang="zh-TW" dirty="0"/>
              <a:t>, or </a:t>
            </a:r>
            <a:r>
              <a:rPr lang="en-US" altLang="zh-TW" b="1" dirty="0"/>
              <a:t>decrease regularization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High Variance (Overfitting):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Large gap between training and validation accuracy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Solutions: Collect </a:t>
            </a:r>
            <a:r>
              <a:rPr lang="en-US" altLang="zh-TW" b="1" dirty="0"/>
              <a:t>more data</a:t>
            </a:r>
            <a:r>
              <a:rPr lang="en-US" altLang="zh-TW" dirty="0"/>
              <a:t>, reduce </a:t>
            </a:r>
            <a:r>
              <a:rPr lang="en-US" altLang="zh-TW" b="1" dirty="0"/>
              <a:t>model complexity</a:t>
            </a:r>
            <a:r>
              <a:rPr lang="en-US" altLang="zh-TW" dirty="0"/>
              <a:t>, or </a:t>
            </a:r>
            <a:r>
              <a:rPr lang="en-US" altLang="zh-TW" b="1" dirty="0"/>
              <a:t>increase regularization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Selection &amp; Extraction:</a:t>
            </a:r>
            <a:r>
              <a:rPr lang="en-US" altLang="zh-TW" dirty="0"/>
              <a:t> Removing </a:t>
            </a:r>
            <a:r>
              <a:rPr lang="en-US" altLang="zh-TW" b="1" dirty="0"/>
              <a:t>irrelevant features</a:t>
            </a:r>
            <a:r>
              <a:rPr lang="en-US" altLang="zh-TW" dirty="0"/>
              <a:t> can help mitigate </a:t>
            </a:r>
            <a:r>
              <a:rPr lang="en-US" altLang="zh-TW" b="1" dirty="0"/>
              <a:t>overfitting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Limits of More Data:</a:t>
            </a:r>
            <a:r>
              <a:rPr lang="en-US" altLang="zh-TW" dirty="0"/>
              <a:t> If the </a:t>
            </a:r>
            <a:r>
              <a:rPr lang="en-US" altLang="zh-TW" b="1" dirty="0"/>
              <a:t>data is noisy</a:t>
            </a:r>
            <a:r>
              <a:rPr lang="en-US" altLang="zh-TW" dirty="0"/>
              <a:t> or the </a:t>
            </a:r>
            <a:r>
              <a:rPr lang="en-US" altLang="zh-TW" b="1" dirty="0"/>
              <a:t>model is near optimal</a:t>
            </a:r>
            <a:r>
              <a:rPr lang="en-US" altLang="zh-TW" dirty="0"/>
              <a:t>, additional data </a:t>
            </a:r>
            <a:r>
              <a:rPr lang="en-US" altLang="zh-TW" b="1" dirty="0"/>
              <a:t>may not help</a:t>
            </a:r>
            <a:r>
              <a:rPr lang="en-US" altLang="zh-TW" dirty="0"/>
              <a:t>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043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6: Learning Best Practices for Model Evaluation and Hyperparameter Tuning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Assessing Model Performance</a:t>
            </a:r>
            <a:endParaRPr lang="en-US" altLang="zh-TW" dirty="0"/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Use training and validation datasets to measure accuracy.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Apply cross-validation techniques to ensure reliability.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Analyze bias-variance tradeoff for optimal generalization.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Diagnosing Common Problems</a:t>
            </a:r>
            <a:endParaRPr lang="en-US" altLang="zh-TW" dirty="0"/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Overfitting: When the model memorizes data but fails to generalize.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Underfitting: When the model lacks complexity to learn patterns.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Data leakage: Unintended sharing of data between training and validation phases.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EC7FD22-2F4F-4D24-3D9D-965D0F57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" name="內容版面配置區 9">
            <a:extLst>
              <a:ext uri="{FF2B5EF4-FFF2-40B4-BE49-F238E27FC236}">
                <a16:creationId xmlns:a16="http://schemas.microsoft.com/office/drawing/2014/main" id="{62A55A8F-4566-1F30-7FB9-A0631034E0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6272" y="1825625"/>
            <a:ext cx="457945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7746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4A7A01-D5CE-007C-C153-451B03297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Addressing over- and underfitting with validation curves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309294E-3708-F645-1CA0-008A07692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zh-TW" sz="2600" b="1" dirty="0"/>
              <a:t>Validation Curves Overview</a:t>
            </a:r>
            <a:r>
              <a:rPr lang="zh-TW" altLang="zh-TW" sz="2600" dirty="0"/>
              <a:t>: Help improve model performance by detecting </a:t>
            </a:r>
            <a:r>
              <a:rPr lang="zh-TW" altLang="zh-TW" sz="2600" b="1" dirty="0"/>
              <a:t>overfitting</a:t>
            </a:r>
            <a:r>
              <a:rPr lang="zh-TW" altLang="zh-TW" sz="2600" dirty="0"/>
              <a:t> and </a:t>
            </a:r>
            <a:r>
              <a:rPr lang="zh-TW" altLang="zh-TW" sz="2600" b="1" dirty="0"/>
              <a:t>underfitting</a:t>
            </a:r>
            <a:r>
              <a:rPr lang="zh-TW" altLang="zh-TW" sz="2600" dirty="0"/>
              <a:t>. </a:t>
            </a:r>
          </a:p>
          <a:p>
            <a:pPr marR="0"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zh-TW" sz="2600" b="1" dirty="0"/>
              <a:t>Difference from Learning Curves</a:t>
            </a:r>
            <a:r>
              <a:rPr lang="zh-TW" altLang="zh-TW" sz="2600" dirty="0"/>
              <a:t>: Instead of varying </a:t>
            </a:r>
            <a:r>
              <a:rPr lang="zh-TW" altLang="zh-TW" sz="2600" b="1" dirty="0"/>
              <a:t>sample size</a:t>
            </a:r>
            <a:r>
              <a:rPr lang="zh-TW" altLang="zh-TW" sz="2600" dirty="0"/>
              <a:t>, validation curves examine </a:t>
            </a:r>
            <a:r>
              <a:rPr lang="zh-TW" altLang="zh-TW" sz="2600" b="1" dirty="0"/>
              <a:t>different parameter values</a:t>
            </a:r>
            <a:r>
              <a:rPr lang="zh-TW" altLang="zh-TW" sz="2600" dirty="0"/>
              <a:t>. </a:t>
            </a:r>
          </a:p>
          <a:p>
            <a:pPr marR="0"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zh-TW" sz="2600" b="1" dirty="0"/>
              <a:t>Parameter Evaluation</a:t>
            </a:r>
            <a:r>
              <a:rPr lang="zh-TW" altLang="zh-TW" sz="2600" dirty="0"/>
              <a:t>: Example: </a:t>
            </a:r>
            <a:r>
              <a:rPr lang="zh-TW" altLang="zh-TW" sz="2600" b="1" dirty="0"/>
              <a:t>C (inverse regularization parameter)</a:t>
            </a:r>
            <a:r>
              <a:rPr lang="zh-TW" altLang="zh-TW" sz="2600" dirty="0"/>
              <a:t> in logistic regression. </a:t>
            </a:r>
          </a:p>
          <a:p>
            <a:pPr marR="0"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zh-TW" sz="2600" b="1" dirty="0"/>
              <a:t>Accuracy Trends</a:t>
            </a:r>
            <a:r>
              <a:rPr lang="zh-TW" altLang="zh-TW" sz="2600" dirty="0"/>
              <a:t>: </a:t>
            </a:r>
          </a:p>
          <a:p>
            <a:pPr marR="0" lvl="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zh-TW" sz="2600" b="1" dirty="0"/>
              <a:t>Small values of C</a:t>
            </a:r>
            <a:r>
              <a:rPr lang="zh-TW" altLang="zh-TW" sz="2600" dirty="0"/>
              <a:t>: Increase </a:t>
            </a:r>
            <a:r>
              <a:rPr lang="zh-TW" altLang="zh-TW" sz="2600" b="1" dirty="0"/>
              <a:t>regularization strength</a:t>
            </a:r>
            <a:r>
              <a:rPr lang="zh-TW" altLang="zh-TW" sz="2600" dirty="0"/>
              <a:t>, causing slight </a:t>
            </a:r>
            <a:r>
              <a:rPr lang="zh-TW" altLang="zh-TW" sz="2600" b="1" dirty="0"/>
              <a:t>underfitting</a:t>
            </a:r>
            <a:r>
              <a:rPr lang="zh-TW" altLang="zh-TW" sz="2600" dirty="0"/>
              <a:t>. </a:t>
            </a:r>
          </a:p>
          <a:p>
            <a:pPr marR="0" lvl="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zh-TW" sz="2600" b="1" dirty="0"/>
              <a:t>Large values of C</a:t>
            </a:r>
            <a:r>
              <a:rPr lang="zh-TW" altLang="zh-TW" sz="2600" dirty="0"/>
              <a:t>: Decrease </a:t>
            </a:r>
            <a:r>
              <a:rPr lang="zh-TW" altLang="zh-TW" sz="2600" b="1" dirty="0"/>
              <a:t>regularization,</a:t>
            </a:r>
            <a:r>
              <a:rPr lang="zh-TW" altLang="zh-TW" sz="2600" dirty="0"/>
              <a:t> leading to </a:t>
            </a:r>
            <a:r>
              <a:rPr lang="zh-TW" altLang="zh-TW" sz="2600" b="1" dirty="0"/>
              <a:t>overfitting</a:t>
            </a:r>
            <a:r>
              <a:rPr lang="zh-TW" altLang="zh-TW" sz="2600" dirty="0"/>
              <a:t>. </a:t>
            </a:r>
          </a:p>
          <a:p>
            <a:pPr marR="0"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zh-TW" sz="2600" b="1" dirty="0"/>
              <a:t>Optimal Range</a:t>
            </a:r>
            <a:r>
              <a:rPr lang="zh-TW" altLang="zh-TW" sz="2600" dirty="0"/>
              <a:t>: The ideal </a:t>
            </a:r>
            <a:r>
              <a:rPr lang="zh-TW" altLang="zh-TW" sz="2600" b="1" dirty="0"/>
              <a:t>C value appears between 0.1 and 1.0</a:t>
            </a:r>
            <a:r>
              <a:rPr lang="zh-TW" altLang="zh-TW" sz="2600" dirty="0"/>
              <a:t>, balancing bias and variance</a:t>
            </a:r>
          </a:p>
        </p:txBody>
      </p:sp>
    </p:spTree>
    <p:extLst>
      <p:ext uri="{BB962C8B-B14F-4D97-AF65-F5344CB8AC3E}">
        <p14:creationId xmlns:p14="http://schemas.microsoft.com/office/powerpoint/2010/main" val="1215569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D14973C-6A34-FC22-8C03-9F12DE0B9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Fine-tuning machine learning models via grid search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C47D2C7-C96F-8BA8-FDE4-B4E4DA117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Types of Parameters in Machine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Learned parameters:</a:t>
            </a:r>
            <a:r>
              <a:rPr lang="en-US" altLang="zh-TW" dirty="0"/>
              <a:t> Derived from </a:t>
            </a:r>
            <a:r>
              <a:rPr lang="en-US" altLang="zh-TW" b="1" dirty="0"/>
              <a:t>training data</a:t>
            </a:r>
            <a:r>
              <a:rPr lang="en-US" altLang="zh-TW" dirty="0"/>
              <a:t>, e.g., </a:t>
            </a:r>
            <a:r>
              <a:rPr lang="en-US" altLang="zh-TW" b="1" dirty="0"/>
              <a:t>weights</a:t>
            </a:r>
            <a:r>
              <a:rPr lang="en-US" altLang="zh-TW" dirty="0"/>
              <a:t> in logistic regression.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Hyperparameters:</a:t>
            </a:r>
            <a:r>
              <a:rPr lang="en-US" altLang="zh-TW" dirty="0"/>
              <a:t> Tuned separately to </a:t>
            </a:r>
            <a:r>
              <a:rPr lang="en-US" altLang="zh-TW" b="1" dirty="0"/>
              <a:t>optimize model performance</a:t>
            </a:r>
            <a:r>
              <a:rPr lang="en-US" altLang="zh-TW" dirty="0"/>
              <a:t>, e.g., </a:t>
            </a:r>
            <a:r>
              <a:rPr lang="en-US" altLang="zh-TW" b="1" dirty="0"/>
              <a:t>regularization strength</a:t>
            </a:r>
            <a:r>
              <a:rPr lang="en-US" altLang="zh-TW" dirty="0"/>
              <a:t>, decision tree </a:t>
            </a:r>
            <a:r>
              <a:rPr lang="en-US" altLang="zh-TW" b="1" dirty="0"/>
              <a:t>depth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Validation Curves:</a:t>
            </a:r>
            <a:r>
              <a:rPr lang="en-US" altLang="zh-TW" dirty="0"/>
              <a:t> Used to </a:t>
            </a:r>
            <a:r>
              <a:rPr lang="en-US" altLang="zh-TW" b="1" dirty="0"/>
              <a:t>fine-tune a single hyperparameter</a:t>
            </a:r>
            <a:r>
              <a:rPr lang="en-US" altLang="zh-TW" dirty="0"/>
              <a:t> for better model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Grid Search: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 systematic method for </a:t>
            </a:r>
            <a:r>
              <a:rPr lang="en-US" altLang="zh-TW" b="1" dirty="0"/>
              <a:t>hyperparameter optimization</a:t>
            </a:r>
            <a:r>
              <a:rPr lang="en-US" altLang="zh-TW" dirty="0"/>
              <a:t>, searching through </a:t>
            </a:r>
            <a:r>
              <a:rPr lang="en-US" altLang="zh-TW" b="1" dirty="0"/>
              <a:t>predefined parameter combinations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Identifies the </a:t>
            </a:r>
            <a:r>
              <a:rPr lang="en-US" altLang="zh-TW" b="1" dirty="0"/>
              <a:t>optimal set of values</a:t>
            </a:r>
            <a:r>
              <a:rPr lang="en-US" altLang="zh-TW" dirty="0"/>
              <a:t> to improve generalization and predictive accuracy.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Often used alongside </a:t>
            </a:r>
            <a:r>
              <a:rPr lang="en-US" altLang="zh-TW" b="1" dirty="0"/>
              <a:t>cross-validation</a:t>
            </a:r>
            <a:r>
              <a:rPr lang="en-US" altLang="zh-TW" dirty="0"/>
              <a:t> to ensure robust model selection.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02243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14F12CB-2C99-E32A-C1BA-40C042D6D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Tuning hyperparameters via grid search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7F9458F-BB9E-3095-F2B9-C3FAE0E3F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The grid search approach is quite simple: it’s a brute-force exhaustive search paradigm where we specify</a:t>
            </a:r>
            <a:r>
              <a:rPr lang="zh-TW" altLang="en-US" dirty="0"/>
              <a:t> </a:t>
            </a:r>
            <a:r>
              <a:rPr lang="en-US" altLang="zh-TW" dirty="0"/>
              <a:t>a list of values for different hyperparameters, and the computer evaluates the model performance</a:t>
            </a:r>
            <a:r>
              <a:rPr lang="zh-TW" altLang="en-US" dirty="0"/>
              <a:t> </a:t>
            </a:r>
            <a:r>
              <a:rPr lang="en-US" altLang="zh-TW" dirty="0"/>
              <a:t>for each combination to obtain the optimal combination of values from this set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18969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6430440-2A7B-6C4E-DE69-6703CCDA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81B7F4A-3F3E-0275-A500-D6B5DDC70F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1318" y="1825625"/>
            <a:ext cx="8769363" cy="4351338"/>
          </a:xfrm>
        </p:spPr>
      </p:pic>
    </p:spTree>
    <p:extLst>
      <p:ext uri="{BB962C8B-B14F-4D97-AF65-F5344CB8AC3E}">
        <p14:creationId xmlns:p14="http://schemas.microsoft.com/office/powerpoint/2010/main" val="11178073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6B364E9-EC26-1014-B7B6-8A2C3DAD4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Exploring hyperparameter configurations more widely with randomized search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7B59C50-BCDF-5722-2A9C-2C4CB2C38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Grid Search: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Performs an </a:t>
            </a:r>
            <a:r>
              <a:rPr lang="en-US" altLang="zh-TW" b="1" dirty="0"/>
              <a:t>exhaustive search</a:t>
            </a:r>
            <a:r>
              <a:rPr lang="en-US" altLang="zh-TW" dirty="0"/>
              <a:t> over a predefined hyperparameter grid.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Guaranteed to find the </a:t>
            </a:r>
            <a:r>
              <a:rPr lang="en-US" altLang="zh-TW" b="1" dirty="0"/>
              <a:t>optimal configuration</a:t>
            </a:r>
            <a:r>
              <a:rPr lang="en-US" altLang="zh-TW" dirty="0"/>
              <a:t> if it exists in the grid.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Computationally </a:t>
            </a:r>
            <a:r>
              <a:rPr lang="en-US" altLang="zh-TW" b="1" dirty="0"/>
              <a:t>expensive</a:t>
            </a:r>
            <a:r>
              <a:rPr lang="en-US" altLang="zh-TW" dirty="0"/>
              <a:t>, especially with large hyperparameter spaces.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Randomized Search: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Selects hyperparameter values </a:t>
            </a:r>
            <a:r>
              <a:rPr lang="en-US" altLang="zh-TW" b="1" dirty="0"/>
              <a:t>randomly from distributions or discrete sets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Not exhaustive</a:t>
            </a:r>
            <a:r>
              <a:rPr lang="en-US" altLang="zh-TW" dirty="0"/>
              <a:t>, but allows broader exploration of hyperparameter settings.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More </a:t>
            </a:r>
            <a:r>
              <a:rPr lang="en-US" altLang="zh-TW" b="1" dirty="0"/>
              <a:t>cost- and time-effective</a:t>
            </a:r>
            <a:r>
              <a:rPr lang="en-US" altLang="zh-TW" dirty="0"/>
              <a:t> than grid search.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Tradeoff Comparison: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Grid search</a:t>
            </a:r>
            <a:r>
              <a:rPr lang="en-US" altLang="zh-TW" dirty="0"/>
              <a:t> is precise but slow for large grids.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Randomized search</a:t>
            </a:r>
            <a:r>
              <a:rPr lang="en-US" altLang="zh-TW" dirty="0"/>
              <a:t> is faster and more scalable while still yielding strong results.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7327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04A9BD-0060-22E5-B2A0-349A8D7E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Looking at different performance evaluation metrics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5E3780F-A35E-72AA-4385-DA4913A71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Prediction Accuracy:</a:t>
            </a:r>
            <a:r>
              <a:rPr lang="en-US" altLang="zh-TW" dirty="0"/>
              <a:t> A general metric for model performance, but </a:t>
            </a:r>
            <a:r>
              <a:rPr lang="en-US" altLang="zh-TW" b="1" dirty="0"/>
              <a:t>not always sufficient</a:t>
            </a:r>
            <a:r>
              <a:rPr lang="en-US" altLang="zh-TW" dirty="0"/>
              <a:t> for imbalanced datasets.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Precision:</a:t>
            </a:r>
            <a:r>
              <a:rPr lang="en-US" altLang="zh-TW" dirty="0"/>
              <a:t> Measures how many </a:t>
            </a:r>
            <a:r>
              <a:rPr lang="en-US" altLang="zh-TW" b="1" dirty="0"/>
              <a:t>positive predictions</a:t>
            </a:r>
            <a:r>
              <a:rPr lang="en-US" altLang="zh-TW" dirty="0"/>
              <a:t> were actually correct (</a:t>
            </a:r>
            <a:r>
              <a:rPr lang="en-US" altLang="zh-TW" b="1" dirty="0"/>
              <a:t>true positives / predicted positives</a:t>
            </a:r>
            <a:r>
              <a:rPr lang="en-US" altLang="zh-TW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Recall:</a:t>
            </a:r>
            <a:r>
              <a:rPr lang="en-US" altLang="zh-TW" dirty="0"/>
              <a:t> Evaluates how well the model </a:t>
            </a:r>
            <a:r>
              <a:rPr lang="en-US" altLang="zh-TW" b="1" dirty="0"/>
              <a:t>identifies actual positives</a:t>
            </a:r>
            <a:r>
              <a:rPr lang="en-US" altLang="zh-TW" dirty="0"/>
              <a:t> (</a:t>
            </a:r>
            <a:r>
              <a:rPr lang="en-US" altLang="zh-TW" b="1" dirty="0"/>
              <a:t>true positives / actual positives</a:t>
            </a:r>
            <a:r>
              <a:rPr lang="en-US" altLang="zh-TW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F1 Score:</a:t>
            </a:r>
            <a:r>
              <a:rPr lang="en-US" altLang="zh-TW" dirty="0"/>
              <a:t> A harmonic mean of </a:t>
            </a:r>
            <a:r>
              <a:rPr lang="en-US" altLang="zh-TW" b="1" dirty="0"/>
              <a:t>precision and recall</a:t>
            </a:r>
            <a:r>
              <a:rPr lang="en-US" altLang="zh-TW" dirty="0"/>
              <a:t>, balancing both metrics.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Matthews Correlation Coefficient (MCC):</a:t>
            </a:r>
            <a:r>
              <a:rPr lang="en-US" altLang="zh-TW" dirty="0"/>
              <a:t> A robust metric for </a:t>
            </a:r>
            <a:r>
              <a:rPr lang="en-US" altLang="zh-TW" b="1" dirty="0"/>
              <a:t>balanced and imbalanced datasets</a:t>
            </a:r>
            <a:r>
              <a:rPr lang="en-US" altLang="zh-TW" dirty="0"/>
              <a:t>, considering </a:t>
            </a:r>
            <a:r>
              <a:rPr lang="en-US" altLang="zh-TW" b="1" dirty="0"/>
              <a:t>true/false positives and negatives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40214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F6EF9BA-8550-41E0-0BAC-D37718F9D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Reading a confusion matrix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BBFAC4E-558E-4DFD-942C-1BAE5232A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Confusion Matrix Overview:</a:t>
            </a:r>
            <a:r>
              <a:rPr lang="en-US" altLang="zh-TW" dirty="0"/>
              <a:t> A </a:t>
            </a:r>
            <a:r>
              <a:rPr lang="en-US" altLang="zh-TW" b="1" dirty="0"/>
              <a:t>square matrix</a:t>
            </a:r>
            <a:r>
              <a:rPr lang="en-US" altLang="zh-TW" dirty="0"/>
              <a:t> used to evaluate a classifier’s predictions.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Components: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True Positives (TP):</a:t>
            </a:r>
            <a:r>
              <a:rPr lang="en-US" altLang="zh-TW" dirty="0"/>
              <a:t> Correctly predicted </a:t>
            </a:r>
            <a:r>
              <a:rPr lang="en-US" altLang="zh-TW" b="1" dirty="0"/>
              <a:t>positive</a:t>
            </a:r>
            <a:r>
              <a:rPr lang="en-US" altLang="zh-TW" dirty="0"/>
              <a:t> cases.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True Negatives (TN):</a:t>
            </a:r>
            <a:r>
              <a:rPr lang="en-US" altLang="zh-TW" dirty="0"/>
              <a:t> Correctly predicted </a:t>
            </a:r>
            <a:r>
              <a:rPr lang="en-US" altLang="zh-TW" b="1" dirty="0"/>
              <a:t>negative</a:t>
            </a:r>
            <a:r>
              <a:rPr lang="en-US" altLang="zh-TW" dirty="0"/>
              <a:t> cases.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False Positives (FP):</a:t>
            </a:r>
            <a:r>
              <a:rPr lang="en-US" altLang="zh-TW" dirty="0"/>
              <a:t> Incorrectly predicted </a:t>
            </a:r>
            <a:r>
              <a:rPr lang="en-US" altLang="zh-TW" b="1" dirty="0"/>
              <a:t>positive</a:t>
            </a:r>
            <a:r>
              <a:rPr lang="en-US" altLang="zh-TW" dirty="0"/>
              <a:t> cases (Type I error).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False Negatives (FN):</a:t>
            </a:r>
            <a:r>
              <a:rPr lang="en-US" altLang="zh-TW" dirty="0"/>
              <a:t> Incorrectly predicted </a:t>
            </a:r>
            <a:r>
              <a:rPr lang="en-US" altLang="zh-TW" b="1" dirty="0"/>
              <a:t>negative</a:t>
            </a:r>
            <a:r>
              <a:rPr lang="en-US" altLang="zh-TW" dirty="0"/>
              <a:t> cases (Type II error).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Usage:</a:t>
            </a:r>
            <a:r>
              <a:rPr lang="en-US" altLang="zh-TW" dirty="0"/>
              <a:t> Helps assess model performance, particularly for </a:t>
            </a:r>
            <a:r>
              <a:rPr lang="en-US" altLang="zh-TW" b="1" dirty="0"/>
              <a:t>imbalanced datasets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Further Applications:</a:t>
            </a:r>
            <a:r>
              <a:rPr lang="en-US" altLang="zh-TW" dirty="0"/>
              <a:t> Forms the basis for </a:t>
            </a:r>
            <a:r>
              <a:rPr lang="en-US" altLang="zh-TW" b="1" dirty="0"/>
              <a:t>precision, recall, F1-score, and MCC</a:t>
            </a:r>
            <a:r>
              <a:rPr lang="en-US" altLang="zh-TW" dirty="0"/>
              <a:t> calculations.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288115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34C8CB-A257-70A0-27F4-BB57C85BE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1252574-A273-EAB8-2C6D-FF7712A5F5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0260" y="1996001"/>
            <a:ext cx="3791479" cy="4010585"/>
          </a:xfrm>
        </p:spPr>
      </p:pic>
    </p:spTree>
    <p:extLst>
      <p:ext uri="{BB962C8B-B14F-4D97-AF65-F5344CB8AC3E}">
        <p14:creationId xmlns:p14="http://schemas.microsoft.com/office/powerpoint/2010/main" val="2506845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7AF756E-4AA0-7592-A59E-5D3A2FBE2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Optimizing the precision and recall of a classification model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5623512-BB2F-763F-7EA5-5106BB9912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61644"/>
            <a:ext cx="10515600" cy="3479299"/>
          </a:xfrm>
        </p:spPr>
      </p:pic>
    </p:spTree>
    <p:extLst>
      <p:ext uri="{BB962C8B-B14F-4D97-AF65-F5344CB8AC3E}">
        <p14:creationId xmlns:p14="http://schemas.microsoft.com/office/powerpoint/2010/main" val="2135795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202BA7C-9CC7-4F14-17E0-AD19144B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AAB9563-E95B-0F13-DEBA-948F8C529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b="1" dirty="0"/>
              <a:t>Fine-Tuning Machine Learning Models</a:t>
            </a:r>
            <a:endParaRPr lang="en-US" altLang="zh-TW" dirty="0"/>
          </a:p>
          <a:p>
            <a:pPr lvl="1"/>
            <a:r>
              <a:rPr lang="en-US" altLang="zh-TW" dirty="0"/>
              <a:t>Adjust hyperparameters (e.g., learning rate, depth of trees) for better performance.</a:t>
            </a:r>
          </a:p>
          <a:p>
            <a:pPr lvl="1"/>
            <a:r>
              <a:rPr lang="en-US" altLang="zh-TW" dirty="0"/>
              <a:t>Optimize feature selection to improve model efficiency.</a:t>
            </a:r>
          </a:p>
          <a:p>
            <a:pPr lvl="1"/>
            <a:r>
              <a:rPr lang="en-US" altLang="zh-TW" dirty="0"/>
              <a:t>Use techniques like regularization and ensemble learning to enhance stability.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b="1" dirty="0"/>
              <a:t>Evaluating Predictive Models</a:t>
            </a:r>
            <a:endParaRPr lang="en-US" altLang="zh-TW" dirty="0"/>
          </a:p>
          <a:p>
            <a:pPr lvl="1"/>
            <a:r>
              <a:rPr lang="en-US" altLang="zh-TW" dirty="0"/>
              <a:t>Metrics include accuracy, precision, recall, F1-score, and ROC-AUC.</a:t>
            </a:r>
          </a:p>
          <a:p>
            <a:pPr lvl="1"/>
            <a:r>
              <a:rPr lang="en-US" altLang="zh-TW" dirty="0"/>
              <a:t>Compare models using performance benchmarks.</a:t>
            </a:r>
          </a:p>
          <a:p>
            <a:pPr lvl="1"/>
            <a:r>
              <a:rPr lang="en-US" altLang="zh-TW" dirty="0"/>
              <a:t>Select evaluation methods suited to specific problem types (classification vs. regression).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194369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71E3A1-16BA-1295-56D8-F4EAF7789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30A944F-9F28-79DB-229C-998E9583B5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49232"/>
            <a:ext cx="10515600" cy="2504124"/>
          </a:xfrm>
        </p:spPr>
      </p:pic>
    </p:spTree>
    <p:extLst>
      <p:ext uri="{BB962C8B-B14F-4D97-AF65-F5344CB8AC3E}">
        <p14:creationId xmlns:p14="http://schemas.microsoft.com/office/powerpoint/2010/main" val="1015652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ACCF4F1-3FD2-7593-1066-15BA819CF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7F08C77-FD28-383C-2D69-F35C4F62E5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42948"/>
            <a:ext cx="10515600" cy="3516692"/>
          </a:xfrm>
        </p:spPr>
      </p:pic>
    </p:spTree>
    <p:extLst>
      <p:ext uri="{BB962C8B-B14F-4D97-AF65-F5344CB8AC3E}">
        <p14:creationId xmlns:p14="http://schemas.microsoft.com/office/powerpoint/2010/main" val="38493489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2FE50AE-3A86-17D6-F269-664F7E79E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C5A79BE-C21C-8723-7EDA-EFDD491236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218677"/>
            <a:ext cx="10515600" cy="1565233"/>
          </a:xfrm>
        </p:spPr>
      </p:pic>
    </p:spTree>
    <p:extLst>
      <p:ext uri="{BB962C8B-B14F-4D97-AF65-F5344CB8AC3E}">
        <p14:creationId xmlns:p14="http://schemas.microsoft.com/office/powerpoint/2010/main" val="23447568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6330340-9BE3-BFD1-046C-35CBD4B5B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AF88FE6-4E48-5706-6121-11434A30D7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183796"/>
            <a:ext cx="10515600" cy="1634995"/>
          </a:xfrm>
        </p:spPr>
      </p:pic>
    </p:spTree>
    <p:extLst>
      <p:ext uri="{BB962C8B-B14F-4D97-AF65-F5344CB8AC3E}">
        <p14:creationId xmlns:p14="http://schemas.microsoft.com/office/powerpoint/2010/main" val="40829501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90C498D-FFF7-40E1-2EB3-2CE73ECA0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Plotting a receiver operating characteristic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9CDC6BA-7361-284B-1CF6-683FB0AEDC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ROC Curve Overview:</a:t>
            </a:r>
          </a:p>
          <a:p>
            <a:pPr lvl="1"/>
            <a:r>
              <a:rPr lang="en-US" altLang="zh-TW" dirty="0"/>
              <a:t>Evaluates model performance by plotting True Positive Rate (TPR) vs. False Positive Rate (FPR).</a:t>
            </a:r>
          </a:p>
          <a:p>
            <a:pPr lvl="1"/>
            <a:r>
              <a:rPr lang="en-US" altLang="zh-TW" dirty="0"/>
              <a:t>Diagonal line = random guessing, models below it perform worse than chance.</a:t>
            </a:r>
          </a:p>
          <a:p>
            <a:pPr lvl="1"/>
            <a:r>
              <a:rPr lang="en-US" altLang="zh-TW" dirty="0"/>
              <a:t>A perfect classifier would be in the top-left corner (TPR = 1, FPR = 0).</a:t>
            </a:r>
          </a:p>
          <a:p>
            <a:pPr lvl="1"/>
            <a:r>
              <a:rPr lang="en-US" altLang="zh-TW" dirty="0"/>
              <a:t>ROC AUC (Area Under Curve): Quantifies classification model effectiveness.</a:t>
            </a:r>
          </a:p>
          <a:p>
            <a:r>
              <a:rPr lang="en-US" altLang="zh-TW" dirty="0"/>
              <a:t>Precision-Recall Curves:</a:t>
            </a:r>
          </a:p>
          <a:p>
            <a:pPr lvl="1"/>
            <a:r>
              <a:rPr lang="en-US" altLang="zh-TW" dirty="0"/>
              <a:t>Similar to ROC curves but plots precision vs. recall for different probability thresholds.</a:t>
            </a:r>
          </a:p>
          <a:p>
            <a:pPr lvl="1"/>
            <a:r>
              <a:rPr lang="en-US" altLang="zh-TW" dirty="0"/>
              <a:t>More useful for imbalanced datasets where accuracy alone is misleading.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271135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6027BEB-FD1C-226A-01C3-ED0E8763B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58EFC39-0E95-B2C8-781B-F9EC52426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Performance_Index.ipynb</a:t>
            </a:r>
            <a:endParaRPr lang="en-US" altLang="zh-TW" dirty="0"/>
          </a:p>
          <a:p>
            <a:r>
              <a:rPr lang="en-US" altLang="zh-TW"/>
              <a:t>performance_index.py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86360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BE13AF0-A9C6-2E85-BDA6-1B64FE15E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7DA08BE-38B3-ECEA-A0CC-6AB3B2307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Model Pipelines:</a:t>
            </a:r>
            <a:r>
              <a:rPr lang="en-US" altLang="zh-TW" dirty="0"/>
              <a:t> Combine </a:t>
            </a:r>
            <a:r>
              <a:rPr lang="en-US" altLang="zh-TW" b="1" dirty="0"/>
              <a:t>transformation techniques</a:t>
            </a:r>
            <a:r>
              <a:rPr lang="en-US" altLang="zh-TW" dirty="0"/>
              <a:t> and </a:t>
            </a:r>
            <a:r>
              <a:rPr lang="en-US" altLang="zh-TW" b="1" dirty="0"/>
              <a:t>classifiers</a:t>
            </a:r>
            <a:r>
              <a:rPr lang="en-US" altLang="zh-TW" dirty="0"/>
              <a:t> for streamlined training and evaluation.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K-Fold Cross-Validation:</a:t>
            </a:r>
            <a:r>
              <a:rPr lang="en-US" altLang="zh-TW" dirty="0"/>
              <a:t> A key </a:t>
            </a:r>
            <a:r>
              <a:rPr lang="en-US" altLang="zh-TW" b="1" dirty="0"/>
              <a:t>model selection</a:t>
            </a:r>
            <a:r>
              <a:rPr lang="en-US" altLang="zh-TW" dirty="0"/>
              <a:t> and </a:t>
            </a:r>
            <a:r>
              <a:rPr lang="en-US" altLang="zh-TW" b="1" dirty="0"/>
              <a:t>evaluation method</a:t>
            </a:r>
            <a:r>
              <a:rPr lang="en-US" altLang="zh-TW" dirty="0"/>
              <a:t>, helping improve </a:t>
            </a:r>
            <a:r>
              <a:rPr lang="en-US" altLang="zh-TW" b="1" dirty="0"/>
              <a:t>generalization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Diagnostic Tools:</a:t>
            </a:r>
            <a:r>
              <a:rPr lang="en-US" altLang="zh-TW" dirty="0"/>
              <a:t> Learning and validation curves were used to </a:t>
            </a:r>
            <a:r>
              <a:rPr lang="en-US" altLang="zh-TW" b="1" dirty="0"/>
              <a:t>detect overfitting (high variance)</a:t>
            </a:r>
            <a:r>
              <a:rPr lang="en-US" altLang="zh-TW" dirty="0"/>
              <a:t> and </a:t>
            </a:r>
            <a:r>
              <a:rPr lang="en-US" altLang="zh-TW" b="1" dirty="0"/>
              <a:t>underfitting (high bias)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Performance Insights:</a:t>
            </a:r>
            <a:r>
              <a:rPr lang="en-US" altLang="zh-TW" dirty="0"/>
              <a:t> These techniques helped refine </a:t>
            </a:r>
            <a:r>
              <a:rPr lang="en-US" altLang="zh-TW" b="1" dirty="0"/>
              <a:t>hyperparameter tuning</a:t>
            </a:r>
            <a:r>
              <a:rPr lang="en-US" altLang="zh-TW" dirty="0"/>
              <a:t> and optimize </a:t>
            </a:r>
            <a:r>
              <a:rPr lang="en-US" altLang="zh-TW" b="1" dirty="0"/>
              <a:t>model performance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33112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B778A8-8C9F-EDB3-8F16-D5E62EC20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Streamlining workflows with pipelines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C131B4B-89E4-1C49-691F-2740053D0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Preprocessing Techniques:</a:t>
            </a:r>
            <a:r>
              <a:rPr lang="en-US" altLang="zh-TW" dirty="0"/>
              <a:t> Previous chapters covered standardization for feature scaling and principal component analysis (PCA) for data compression.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Consistency in Data Processing:</a:t>
            </a:r>
            <a:r>
              <a:rPr lang="en-US" altLang="zh-TW" dirty="0"/>
              <a:t> Parameters obtained from training data must be reused for scaling and compressing new data, ensuring consistency across datasets.</a:t>
            </a:r>
          </a:p>
        </p:txBody>
      </p:sp>
    </p:spTree>
    <p:extLst>
      <p:ext uri="{BB962C8B-B14F-4D97-AF65-F5344CB8AC3E}">
        <p14:creationId xmlns:p14="http://schemas.microsoft.com/office/powerpoint/2010/main" val="173005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52E0D46-1F0B-D117-5EAE-DBBBA0071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A73408D-5FB6-5B16-CECC-8AC6ACBB2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Pipeline Class in scikit-learn:</a:t>
            </a:r>
            <a:r>
              <a:rPr lang="en-US" altLang="zh-TW" dirty="0"/>
              <a:t> A powerful tool that automates preprocessing by chaining multiple transformation steps.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Model Integration:</a:t>
            </a:r>
            <a:r>
              <a:rPr lang="en-US" altLang="zh-TW" dirty="0"/>
              <a:t> Allows fitting a model with various transformations and applying it to new data seamlessly.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Efficient Predictions:</a:t>
            </a:r>
            <a:r>
              <a:rPr lang="en-US" altLang="zh-TW" dirty="0"/>
              <a:t> Simplifies data preprocessing and model application, streamlining machine learning workflows.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6281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797EFDE-32F6-2456-A395-3269914C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Loading the Breast Cancer Wisconsin dataset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8C26457-CF40-1A7E-EB3E-F0CF85B8BC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Dataset Overview:</a:t>
            </a:r>
            <a:r>
              <a:rPr lang="en-US" altLang="zh-TW" dirty="0"/>
              <a:t> The Breast Cancer Wisconsin dataset consists of </a:t>
            </a:r>
            <a:r>
              <a:rPr lang="en-US" altLang="zh-TW" b="1" dirty="0"/>
              <a:t>569 examples</a:t>
            </a:r>
            <a:r>
              <a:rPr lang="en-US" altLang="zh-TW" dirty="0"/>
              <a:t> of malignant and benign tumor cells.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 Structure:</a:t>
            </a:r>
            <a:r>
              <a:rPr lang="en-US" altLang="zh-TW" dirty="0"/>
              <a:t> The first two columns contain </a:t>
            </a:r>
            <a:r>
              <a:rPr lang="en-US" altLang="zh-TW" b="1" dirty="0"/>
              <a:t>unique ID numbers</a:t>
            </a:r>
            <a:r>
              <a:rPr lang="en-US" altLang="zh-TW" dirty="0"/>
              <a:t> and </a:t>
            </a:r>
            <a:r>
              <a:rPr lang="en-US" altLang="zh-TW" b="1" dirty="0"/>
              <a:t>diagnoses</a:t>
            </a:r>
            <a:r>
              <a:rPr lang="en-US" altLang="zh-TW" dirty="0"/>
              <a:t> (</a:t>
            </a:r>
            <a:r>
              <a:rPr lang="en-US" altLang="zh-TW" i="1" dirty="0"/>
              <a:t>M</a:t>
            </a:r>
            <a:r>
              <a:rPr lang="en-US" altLang="zh-TW" dirty="0"/>
              <a:t> = malignant, </a:t>
            </a:r>
            <a:r>
              <a:rPr lang="en-US" altLang="zh-TW" i="1" dirty="0"/>
              <a:t>B</a:t>
            </a:r>
            <a:r>
              <a:rPr lang="en-US" altLang="zh-TW" dirty="0"/>
              <a:t> = benign).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Set:</a:t>
            </a:r>
            <a:r>
              <a:rPr lang="en-US" altLang="zh-TW" dirty="0"/>
              <a:t> Columns </a:t>
            </a:r>
            <a:r>
              <a:rPr lang="en-US" altLang="zh-TW" b="1" dirty="0"/>
              <a:t>3-32</a:t>
            </a:r>
            <a:r>
              <a:rPr lang="en-US" altLang="zh-TW" dirty="0"/>
              <a:t> include </a:t>
            </a:r>
            <a:r>
              <a:rPr lang="en-US" altLang="zh-TW" b="1" dirty="0"/>
              <a:t>30 real-valued features</a:t>
            </a:r>
            <a:r>
              <a:rPr lang="en-US" altLang="zh-TW" dirty="0"/>
              <a:t>, extracted from digitized images of </a:t>
            </a:r>
            <a:r>
              <a:rPr lang="en-US" altLang="zh-TW" b="1" dirty="0"/>
              <a:t>cell nuclei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Predictive Modeling:</a:t>
            </a:r>
            <a:r>
              <a:rPr lang="en-US" altLang="zh-TW" dirty="0"/>
              <a:t> These features can be used to </a:t>
            </a:r>
            <a:r>
              <a:rPr lang="en-US" altLang="zh-TW" b="1" dirty="0"/>
              <a:t>build a model</a:t>
            </a:r>
            <a:r>
              <a:rPr lang="en-US" altLang="zh-TW" dirty="0"/>
              <a:t> for tumor classification (</a:t>
            </a:r>
            <a:r>
              <a:rPr lang="en-US" altLang="zh-TW" b="1" dirty="0"/>
              <a:t>benign vs. malignant</a:t>
            </a:r>
            <a:r>
              <a:rPr lang="en-US" altLang="zh-TW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Source:</a:t>
            </a:r>
            <a:r>
              <a:rPr lang="en-US" altLang="zh-TW" dirty="0"/>
              <a:t> The dataset is available in the </a:t>
            </a:r>
            <a:r>
              <a:rPr lang="en-US" altLang="zh-TW" b="1" dirty="0"/>
              <a:t>UCI Machine Learning Repository</a:t>
            </a:r>
            <a:r>
              <a:rPr lang="en-US" altLang="zh-TW" dirty="0"/>
              <a:t>, with more details at </a:t>
            </a:r>
            <a:r>
              <a:rPr lang="en-US" altLang="zh-TW" dirty="0">
                <a:hlinkClick r:id="rId2"/>
              </a:rPr>
              <a:t>this link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08976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7B7915F-CEEB-22F6-F2F0-132955C55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Combining transformers and estimators in a pipeline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C49924B-6EE4-52C0-9A75-8B42E5394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Scaling:</a:t>
            </a:r>
            <a:r>
              <a:rPr lang="en-US" altLang="zh-TW" dirty="0"/>
              <a:t> Learning algorithms require features to be on the </a:t>
            </a:r>
            <a:r>
              <a:rPr lang="en-US" altLang="zh-TW" b="1" dirty="0"/>
              <a:t>same scale</a:t>
            </a:r>
            <a:r>
              <a:rPr lang="en-US" altLang="zh-TW" dirty="0"/>
              <a:t> for optimal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Standardization:</a:t>
            </a:r>
            <a:r>
              <a:rPr lang="en-US" altLang="zh-TW" dirty="0"/>
              <a:t> The </a:t>
            </a:r>
            <a:r>
              <a:rPr lang="en-US" altLang="zh-TW" b="1" dirty="0"/>
              <a:t>Breast Cancer Wisconsin dataset</a:t>
            </a:r>
            <a:r>
              <a:rPr lang="en-US" altLang="zh-TW" dirty="0"/>
              <a:t> has features with varying scales, so they must be standardized before using </a:t>
            </a:r>
            <a:r>
              <a:rPr lang="en-US" altLang="zh-TW" b="1" dirty="0"/>
              <a:t>logistic regression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Dimensionality Reduction:</a:t>
            </a:r>
            <a:r>
              <a:rPr lang="en-US" altLang="zh-TW" dirty="0"/>
              <a:t> PCA is applied to </a:t>
            </a:r>
            <a:r>
              <a:rPr lang="en-US" altLang="zh-TW" b="1" dirty="0"/>
              <a:t>compress 30-dimensional data</a:t>
            </a:r>
            <a:r>
              <a:rPr lang="en-US" altLang="zh-TW" dirty="0"/>
              <a:t> into a </a:t>
            </a:r>
            <a:r>
              <a:rPr lang="en-US" altLang="zh-TW" b="1" dirty="0"/>
              <a:t>2D subspace</a:t>
            </a:r>
            <a:r>
              <a:rPr lang="en-US" altLang="zh-TW" dirty="0"/>
              <a:t> to improve efficiency.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Pipeline Automation:</a:t>
            </a:r>
            <a:r>
              <a:rPr lang="en-US" altLang="zh-TW" dirty="0"/>
              <a:t> Instead of separately transforming training and test datasets, </a:t>
            </a:r>
            <a:r>
              <a:rPr lang="en-US" altLang="zh-TW" b="1" dirty="0" err="1"/>
              <a:t>StandardScaler</a:t>
            </a:r>
            <a:r>
              <a:rPr lang="en-US" altLang="zh-TW" b="1" dirty="0"/>
              <a:t>, PCA, and </a:t>
            </a:r>
            <a:r>
              <a:rPr lang="en-US" altLang="zh-TW" b="1" dirty="0" err="1"/>
              <a:t>LogisticRegression</a:t>
            </a:r>
            <a:r>
              <a:rPr lang="en-US" altLang="zh-TW" dirty="0"/>
              <a:t> can be chained into a </a:t>
            </a:r>
            <a:r>
              <a:rPr lang="en-US" altLang="zh-TW" b="1" dirty="0"/>
              <a:t>pipeline</a:t>
            </a:r>
            <a:r>
              <a:rPr lang="en-US" altLang="zh-TW" dirty="0"/>
              <a:t> for streamlined processing.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00296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A6375A-5D72-A61E-F6C8-C852B05B4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6B33642-8AB9-4811-700D-BCE1CC2757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3822" y="1825625"/>
            <a:ext cx="5124355" cy="4351338"/>
          </a:xfrm>
        </p:spPr>
      </p:pic>
    </p:spTree>
    <p:extLst>
      <p:ext uri="{BB962C8B-B14F-4D97-AF65-F5344CB8AC3E}">
        <p14:creationId xmlns:p14="http://schemas.microsoft.com/office/powerpoint/2010/main" val="2652609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9705046-D26D-1B92-63EE-ED9DDCADF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Using k-fold cross-validation to assess model performance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93F223C-3DDB-976F-4C78-DDED00138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Cross-Validation Importance:</a:t>
            </a:r>
            <a:r>
              <a:rPr lang="en-US" altLang="zh-TW" dirty="0"/>
              <a:t> Helps estimate a model's </a:t>
            </a:r>
            <a:r>
              <a:rPr lang="en-US" altLang="zh-TW" b="1" dirty="0"/>
              <a:t>generalization performance</a:t>
            </a:r>
            <a:r>
              <a:rPr lang="en-US" altLang="zh-TW" dirty="0"/>
              <a:t> on unseen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Holdout Cross-Validation:</a:t>
            </a:r>
            <a:r>
              <a:rPr lang="en-US" altLang="zh-TW" dirty="0"/>
              <a:t> Splits data into </a:t>
            </a:r>
            <a:r>
              <a:rPr lang="en-US" altLang="zh-TW" b="1" dirty="0"/>
              <a:t>training</a:t>
            </a:r>
            <a:r>
              <a:rPr lang="en-US" altLang="zh-TW" dirty="0"/>
              <a:t> and </a:t>
            </a:r>
            <a:r>
              <a:rPr lang="en-US" altLang="zh-TW" b="1" dirty="0"/>
              <a:t>test sets</a:t>
            </a:r>
            <a:r>
              <a:rPr lang="en-US" altLang="zh-TW" dirty="0"/>
              <a:t>, evaluating performance on the test set.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K-Fold Cross-Validation:</a:t>
            </a:r>
            <a:r>
              <a:rPr lang="en-US" altLang="zh-TW" dirty="0"/>
              <a:t> Divides data into </a:t>
            </a:r>
            <a:r>
              <a:rPr lang="en-US" altLang="zh-TW" b="1" dirty="0"/>
              <a:t>k equal parts</a:t>
            </a:r>
            <a:r>
              <a:rPr lang="en-US" altLang="zh-TW" dirty="0"/>
              <a:t>, iteratively using </a:t>
            </a:r>
            <a:r>
              <a:rPr lang="en-US" altLang="zh-TW" b="1" dirty="0"/>
              <a:t>k-1 parts</a:t>
            </a:r>
            <a:r>
              <a:rPr lang="en-US" altLang="zh-TW" dirty="0"/>
              <a:t> for training and </a:t>
            </a:r>
            <a:r>
              <a:rPr lang="en-US" altLang="zh-TW" b="1" dirty="0"/>
              <a:t>one part</a:t>
            </a:r>
            <a:r>
              <a:rPr lang="en-US" altLang="zh-TW" dirty="0"/>
              <a:t> for testing.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Reliable Performance Estimates:</a:t>
            </a:r>
            <a:r>
              <a:rPr lang="en-US" altLang="zh-TW" dirty="0"/>
              <a:t> Reduces bias and variance in evaluation, leading to a </a:t>
            </a:r>
            <a:r>
              <a:rPr lang="en-US" altLang="zh-TW" b="1" dirty="0"/>
              <a:t>more robust assessment</a:t>
            </a:r>
            <a:r>
              <a:rPr lang="en-US" altLang="zh-TW" dirty="0"/>
              <a:t> of the model.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56023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1896</Words>
  <Application>Microsoft Office PowerPoint</Application>
  <PresentationFormat>寬螢幕</PresentationFormat>
  <Paragraphs>147</Paragraphs>
  <Slides>36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36</vt:i4>
      </vt:variant>
    </vt:vector>
  </HeadingPairs>
  <TitlesOfParts>
    <vt:vector size="42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6: Learning Best Practices for Model Evaluation and Hyperparameter Tuning</vt:lpstr>
      <vt:lpstr>PowerPoint 簡報</vt:lpstr>
      <vt:lpstr>Streamlining workflows with pipelines</vt:lpstr>
      <vt:lpstr>PowerPoint 簡報</vt:lpstr>
      <vt:lpstr>Loading the Breast Cancer Wisconsin dataset</vt:lpstr>
      <vt:lpstr>Combining transformers and estimators in a pipeline</vt:lpstr>
      <vt:lpstr>PowerPoint 簡報</vt:lpstr>
      <vt:lpstr>Using k-fold cross-validation to assess model performance</vt:lpstr>
      <vt:lpstr>The holdout method</vt:lpstr>
      <vt:lpstr>PowerPoint 簡報</vt:lpstr>
      <vt:lpstr>PowerPoint 簡報</vt:lpstr>
      <vt:lpstr>K-fold cross-validation</vt:lpstr>
      <vt:lpstr>PowerPoint 簡報</vt:lpstr>
      <vt:lpstr>PowerPoint 簡報</vt:lpstr>
      <vt:lpstr>PowerPoint 簡報</vt:lpstr>
      <vt:lpstr>Debugging algorithms with learning and validation curves</vt:lpstr>
      <vt:lpstr>Diagnosing bias and variance problems with learning curves</vt:lpstr>
      <vt:lpstr>PowerPoint 簡報</vt:lpstr>
      <vt:lpstr>PowerPoint 簡報</vt:lpstr>
      <vt:lpstr>Addressing over- and underfitting with validation curves</vt:lpstr>
      <vt:lpstr>Fine-tuning machine learning models via grid search</vt:lpstr>
      <vt:lpstr>Tuning hyperparameters via grid search</vt:lpstr>
      <vt:lpstr>PowerPoint 簡報</vt:lpstr>
      <vt:lpstr>Exploring hyperparameter configurations more widely with randomized search</vt:lpstr>
      <vt:lpstr>Looking at different performance evaluation metrics</vt:lpstr>
      <vt:lpstr>Reading a confusion matrix</vt:lpstr>
      <vt:lpstr>PowerPoint 簡報</vt:lpstr>
      <vt:lpstr>Optimizing the precision and recall of a classification model</vt:lpstr>
      <vt:lpstr>PowerPoint 簡報</vt:lpstr>
      <vt:lpstr>PowerPoint 簡報</vt:lpstr>
      <vt:lpstr>PowerPoint 簡報</vt:lpstr>
      <vt:lpstr>PowerPoint 簡報</vt:lpstr>
      <vt:lpstr>Plotting a receiver operating characteristic</vt:lpstr>
      <vt:lpstr>PowerPoint 簡報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16</cp:revision>
  <dcterms:created xsi:type="dcterms:W3CDTF">2025-05-23T12:34:05Z</dcterms:created>
  <dcterms:modified xsi:type="dcterms:W3CDTF">2025-05-24T05:53:24Z</dcterms:modified>
</cp:coreProperties>
</file>